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1"/>
  </p:notesMasterIdLst>
  <p:sldIdLst>
    <p:sldId id="256" r:id="rId2"/>
    <p:sldId id="262" r:id="rId3"/>
    <p:sldId id="264" r:id="rId4"/>
    <p:sldId id="257" r:id="rId5"/>
    <p:sldId id="267" r:id="rId6"/>
    <p:sldId id="258" r:id="rId7"/>
    <p:sldId id="260" r:id="rId8"/>
    <p:sldId id="261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440" autoAdjust="0"/>
  </p:normalViewPr>
  <p:slideViewPr>
    <p:cSldViewPr snapToGrid="0">
      <p:cViewPr varScale="1">
        <p:scale>
          <a:sx n="73" d="100"/>
          <a:sy n="73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B1ADE-A151-4078-812C-7E8CE38F513D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3EA42-37CE-41FE-B38B-212445B6D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66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13EA42-37CE-41FE-B38B-212445B6D5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022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13EA42-37CE-41FE-B38B-212445B6D50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873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13EA42-37CE-41FE-B38B-212445B6D50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991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13EA42-37CE-41FE-B38B-212445B6D50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126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13EA42-37CE-41FE-B38B-212445B6D50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486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13EA42-37CE-41FE-B38B-212445B6D50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8774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13EA42-37CE-41FE-B38B-212445B6D50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64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13EA42-37CE-41FE-B38B-212445B6D50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699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13EA42-37CE-41FE-B38B-212445B6D50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546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14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362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826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7465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908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986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429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5729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81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454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275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339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393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062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798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811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89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9D3AE-B3A1-44FF-A9AF-9F56AAF9FE14}" type="datetimeFigureOut">
              <a:rPr lang="en-GB" smtClean="0"/>
              <a:t>14/02/2024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2FC78-9155-4E6E-8100-72550D385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7662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AD5FF-F8AA-416D-8E36-94AB3D9177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5563" y="1779495"/>
            <a:ext cx="9736795" cy="2489420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Researchers and research data: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sz="4400" dirty="0">
                <a:solidFill>
                  <a:schemeClr val="bg1"/>
                </a:solidFill>
              </a:rPr>
              <a:t>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sz="4400" dirty="0">
                <a:solidFill>
                  <a:schemeClr val="bg1"/>
                </a:solidFill>
              </a:rPr>
              <a:t> </a:t>
            </a:r>
            <a:r>
              <a:rPr lang="en-GB" sz="3600" dirty="0">
                <a:solidFill>
                  <a:schemeClr val="bg1"/>
                </a:solidFill>
              </a:rPr>
              <a:t>challenges in improving and incentivising sharing and archiving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06AA87-0B19-4F08-B0B1-6037DB9133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5353" y="5360894"/>
            <a:ext cx="6194612" cy="1322294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GB" sz="2200" dirty="0"/>
              <a:t>Minna Ventsel</a:t>
            </a:r>
          </a:p>
          <a:p>
            <a:pPr algn="r"/>
            <a:r>
              <a:rPr lang="en-GB" sz="2200" dirty="0"/>
              <a:t>Research Integrity &amp; Data Specialist</a:t>
            </a:r>
          </a:p>
          <a:p>
            <a:pPr algn="r"/>
            <a:r>
              <a:rPr lang="en-GB" sz="2200" dirty="0"/>
              <a:t>The Francis Crick Institute</a:t>
            </a: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A6D6D1-436E-4FFE-AF63-FB3BEFE18E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5706" y="1"/>
            <a:ext cx="1217478" cy="1322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763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BFA0F-44FE-4406-9595-A60C0C756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327514"/>
            <a:ext cx="9905998" cy="147857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Why does SHARING DATA matter?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A0FEC-1B2C-4167-A637-C5214F11A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876426"/>
            <a:ext cx="10083178" cy="44100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“Reproducibility crisis” – is it?</a:t>
            </a:r>
            <a:endParaRPr lang="en-GB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2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Transparency of analyses/data/code </a:t>
            </a: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en-GB" b="1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reproduction of a study:</a:t>
            </a:r>
            <a:endParaRPr lang="en-GB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Increases public trust in research findings </a:t>
            </a:r>
            <a:r>
              <a:rPr lang="en-GB" sz="1200" dirty="0">
                <a:solidFill>
                  <a:schemeClr val="bg1"/>
                </a:solidFill>
              </a:rPr>
              <a:t>(</a:t>
            </a:r>
            <a:r>
              <a:rPr lang="en-GB" sz="1200" dirty="0" err="1">
                <a:solidFill>
                  <a:schemeClr val="bg1"/>
                </a:solidFill>
              </a:rPr>
              <a:t>Wingen</a:t>
            </a:r>
            <a:r>
              <a:rPr lang="en-GB" sz="1200" dirty="0">
                <a:solidFill>
                  <a:schemeClr val="bg1"/>
                </a:solidFill>
              </a:rPr>
              <a:t> et al., 2019; Rosman et al., 2022)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Helps to build upon research</a:t>
            </a:r>
          </a:p>
          <a:p>
            <a:pPr marL="457200" lvl="1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GB" dirty="0">
                <a:solidFill>
                  <a:schemeClr val="bg1"/>
                </a:solidFill>
              </a:rPr>
              <a:t>However, even if data is shared, it’s not always replicable</a:t>
            </a:r>
          </a:p>
          <a:p>
            <a:pPr marL="457200" lvl="1" indent="0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8676F7-A616-4CA9-B50B-F9D3CDE63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590" y="1"/>
            <a:ext cx="888593" cy="965094"/>
          </a:xfrm>
          <a:prstGeom prst="rect">
            <a:avLst/>
          </a:prstGeom>
        </p:spPr>
      </p:pic>
      <p:sp>
        <p:nvSpPr>
          <p:cNvPr id="14" name="Arrow: Curved Right 13">
            <a:extLst>
              <a:ext uri="{FF2B5EF4-FFF2-40B4-BE49-F238E27FC236}">
                <a16:creationId xmlns:a16="http://schemas.microsoft.com/office/drawing/2014/main" id="{3C391017-6BC3-4AE9-9275-A4794C9346FA}"/>
              </a:ext>
            </a:extLst>
          </p:cNvPr>
          <p:cNvSpPr/>
          <p:nvPr/>
        </p:nvSpPr>
        <p:spPr>
          <a:xfrm>
            <a:off x="741929" y="3171825"/>
            <a:ext cx="398464" cy="1238250"/>
          </a:xfrm>
          <a:prstGeom prst="curved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Arrow: Curved Right 14">
            <a:extLst>
              <a:ext uri="{FF2B5EF4-FFF2-40B4-BE49-F238E27FC236}">
                <a16:creationId xmlns:a16="http://schemas.microsoft.com/office/drawing/2014/main" id="{97DE8791-B902-436B-BB34-AF2B2A56545A}"/>
              </a:ext>
            </a:extLst>
          </p:cNvPr>
          <p:cNvSpPr/>
          <p:nvPr/>
        </p:nvSpPr>
        <p:spPr>
          <a:xfrm>
            <a:off x="758623" y="3171825"/>
            <a:ext cx="381770" cy="676275"/>
          </a:xfrm>
          <a:prstGeom prst="curved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AADB3A-EAE0-41D6-8EBB-775B09F3BDB3}"/>
              </a:ext>
            </a:extLst>
          </p:cNvPr>
          <p:cNvSpPr txBox="1"/>
          <p:nvPr/>
        </p:nvSpPr>
        <p:spPr>
          <a:xfrm>
            <a:off x="4796016" y="1922146"/>
            <a:ext cx="6626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sym typeface="Wingdings" panose="05000000000000000000" pitchFamily="2" charset="2"/>
              </a:rPr>
              <a:t> 70% failed to reproduce an experiment </a:t>
            </a:r>
            <a:r>
              <a:rPr lang="en-GB" sz="1200" dirty="0">
                <a:solidFill>
                  <a:schemeClr val="bg1"/>
                </a:solidFill>
                <a:sym typeface="Wingdings" panose="05000000000000000000" pitchFamily="2" charset="2"/>
              </a:rPr>
              <a:t>(Baker, 2016)</a:t>
            </a:r>
            <a:endParaRPr lang="en-GB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28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BFA0F-44FE-4406-9595-A60C0C756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288147"/>
            <a:ext cx="9905998" cy="147857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What do we want to avoid?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71365FA-6CEE-451D-A79D-A4160B5F76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8011" b="13006"/>
          <a:stretch/>
        </p:blipFill>
        <p:spPr>
          <a:xfrm>
            <a:off x="1060853" y="2188486"/>
            <a:ext cx="1343345" cy="372584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8676F7-A616-4CA9-B50B-F9D3CDE63A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590" y="1"/>
            <a:ext cx="888593" cy="9650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72BBE9-2A37-4E53-9DA9-B58303D0FC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3176" y="2315100"/>
            <a:ext cx="4805128" cy="4224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9E6979-BCEB-4AE8-B4D9-D2E0553717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8514" y="3749958"/>
            <a:ext cx="6449325" cy="28102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00BF55-A3F5-45E7-8B63-43E617BCEC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1512" y="4474232"/>
            <a:ext cx="3073662" cy="57484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FFBAA79-95F6-4883-AD0E-5BD36928F321}"/>
              </a:ext>
            </a:extLst>
          </p:cNvPr>
          <p:cNvSpPr/>
          <p:nvPr/>
        </p:nvSpPr>
        <p:spPr>
          <a:xfrm>
            <a:off x="8551512" y="3688768"/>
            <a:ext cx="2689360" cy="83297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Uninformative deposit descriptions with no mention of article title/author/year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2FF00D5-9C80-4B4E-8065-D7F2CD898319}"/>
              </a:ext>
            </a:extLst>
          </p:cNvPr>
          <p:cNvSpPr/>
          <p:nvPr/>
        </p:nvSpPr>
        <p:spPr>
          <a:xfrm>
            <a:off x="1141412" y="1885690"/>
            <a:ext cx="2812823" cy="28533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General/unspecific deposit titles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F21523-ED2F-4318-B9B4-DF7941D03271}"/>
              </a:ext>
            </a:extLst>
          </p:cNvPr>
          <p:cNvSpPr/>
          <p:nvPr/>
        </p:nvSpPr>
        <p:spPr>
          <a:xfrm>
            <a:off x="5998151" y="2026799"/>
            <a:ext cx="2239616" cy="28533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Uninformative file names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D0D5CC7-26C3-4778-A50A-23346649F4EE}"/>
              </a:ext>
            </a:extLst>
          </p:cNvPr>
          <p:cNvSpPr/>
          <p:nvPr/>
        </p:nvSpPr>
        <p:spPr>
          <a:xfrm>
            <a:off x="1628514" y="3084586"/>
            <a:ext cx="2988361" cy="540109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Datasets with no accompanying files to explain the variables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8DF52D-5539-4B60-BA82-16B0C2309A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19566" y="2239359"/>
            <a:ext cx="1185493" cy="37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58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68BE7-B902-4FBF-B7D9-A06D7316F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307321"/>
            <a:ext cx="9905998" cy="147857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What are we aiming for?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16633-AE0D-4EC1-870F-AC1054998F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1371600" lvl="3" indent="0">
              <a:buNone/>
            </a:pPr>
            <a:r>
              <a:rPr lang="en-GB" dirty="0"/>
              <a:t>But the reality comes with challenges..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5E5010-D088-4F20-95A2-5AE92017D3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590" y="1"/>
            <a:ext cx="888593" cy="9650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4711FD-C689-4DAC-AEDC-FAB00B0A04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9530" y="1422918"/>
            <a:ext cx="9080990" cy="519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83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68BE7-B902-4FBF-B7D9-A06D7316F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307321"/>
            <a:ext cx="9905998" cy="147857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What are we aiming for?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16633-AE0D-4EC1-870F-AC1054998F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1371600" lvl="3" indent="0">
              <a:buNone/>
            </a:pPr>
            <a:r>
              <a:rPr lang="en-GB" dirty="0"/>
              <a:t>But the reality comes with challenges..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5E5010-D088-4F20-95A2-5AE92017D3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590" y="1"/>
            <a:ext cx="888593" cy="965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175212-687D-4EDB-AC5A-0F62B4D762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305" y="1594604"/>
            <a:ext cx="10981962" cy="391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10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EC39B-3BEA-4BB5-B64A-FBAAD1ACB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62654"/>
            <a:ext cx="9905998" cy="147857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DATA SHARING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FDDE3-DEAC-4F2C-BB2D-2C0FF43BD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083" y="1510145"/>
            <a:ext cx="8414194" cy="4632952"/>
          </a:xfrm>
        </p:spPr>
        <p:txBody>
          <a:bodyPr>
            <a:normAutofit fontScale="25000" lnSpcReduction="20000"/>
          </a:bodyPr>
          <a:lstStyle/>
          <a:p>
            <a:pPr lvl="1"/>
            <a:r>
              <a:rPr lang="en-GB" sz="7200" dirty="0">
                <a:solidFill>
                  <a:schemeClr val="bg1"/>
                </a:solidFill>
              </a:rPr>
              <a:t>Insufficient amount of data shared for replication </a:t>
            </a:r>
          </a:p>
          <a:p>
            <a:pPr lvl="2"/>
            <a:r>
              <a:rPr lang="en-GB" sz="6400" dirty="0">
                <a:solidFill>
                  <a:schemeClr val="bg1"/>
                </a:solidFill>
              </a:rPr>
              <a:t>Time consuming </a:t>
            </a:r>
          </a:p>
          <a:p>
            <a:pPr lvl="3"/>
            <a:r>
              <a:rPr lang="en-GB" sz="5600" dirty="0">
                <a:solidFill>
                  <a:schemeClr val="bg1"/>
                </a:solidFill>
              </a:rPr>
              <a:t>easier to state “request from author”, but researchers very rarely share when requested </a:t>
            </a:r>
            <a:r>
              <a:rPr lang="en-GB" sz="4800" dirty="0">
                <a:solidFill>
                  <a:schemeClr val="bg1"/>
                </a:solidFill>
              </a:rPr>
              <a:t>(</a:t>
            </a:r>
            <a:r>
              <a:rPr lang="en-GB" sz="4800" dirty="0" err="1">
                <a:solidFill>
                  <a:schemeClr val="bg1"/>
                </a:solidFill>
              </a:rPr>
              <a:t>Gabelica</a:t>
            </a:r>
            <a:r>
              <a:rPr lang="en-GB" sz="4800" dirty="0">
                <a:solidFill>
                  <a:schemeClr val="bg1"/>
                </a:solidFill>
              </a:rPr>
              <a:t> et al., 2022)</a:t>
            </a:r>
          </a:p>
          <a:p>
            <a:pPr lvl="2"/>
            <a:r>
              <a:rPr lang="en-GB" sz="6400" dirty="0">
                <a:solidFill>
                  <a:schemeClr val="bg1"/>
                </a:solidFill>
              </a:rPr>
              <a:t>Believing that supplementary material = data sharing</a:t>
            </a:r>
          </a:p>
          <a:p>
            <a:pPr lvl="3"/>
            <a:r>
              <a:rPr lang="en-GB" sz="5400" dirty="0">
                <a:solidFill>
                  <a:schemeClr val="bg1"/>
                </a:solidFill>
              </a:rPr>
              <a:t>“Supplementary data need to be kept in public repositories” Santos et al., 2005</a:t>
            </a:r>
          </a:p>
          <a:p>
            <a:pPr marL="1371600" lvl="3" indent="0">
              <a:buNone/>
            </a:pPr>
            <a:r>
              <a:rPr lang="en-GB" sz="5600" dirty="0">
                <a:solidFill>
                  <a:schemeClr val="bg1"/>
                </a:solidFill>
              </a:rPr>
              <a:t> </a:t>
            </a:r>
          </a:p>
          <a:p>
            <a:pPr marL="1371600" lvl="3" indent="0">
              <a:buNone/>
            </a:pPr>
            <a:endParaRPr lang="en-GB" sz="5600" dirty="0">
              <a:solidFill>
                <a:schemeClr val="bg1"/>
              </a:solidFill>
            </a:endParaRPr>
          </a:p>
          <a:p>
            <a:pPr marL="1371600" lvl="3" indent="0">
              <a:buNone/>
            </a:pPr>
            <a:endParaRPr lang="en-GB" sz="2400" dirty="0">
              <a:solidFill>
                <a:schemeClr val="bg1"/>
              </a:solidFill>
            </a:endParaRPr>
          </a:p>
          <a:p>
            <a:pPr marL="1371600" lvl="3" indent="0">
              <a:buNone/>
            </a:pPr>
            <a:r>
              <a:rPr lang="en-GB" sz="5600" dirty="0">
                <a:solidFill>
                  <a:schemeClr val="bg1"/>
                </a:solidFill>
              </a:rPr>
              <a:t> </a:t>
            </a:r>
          </a:p>
          <a:p>
            <a:pPr marL="1371600" lvl="3" indent="0">
              <a:buNone/>
            </a:pPr>
            <a:endParaRPr lang="en-GB" sz="5600" dirty="0">
              <a:solidFill>
                <a:schemeClr val="bg1"/>
              </a:solidFill>
            </a:endParaRPr>
          </a:p>
          <a:p>
            <a:pPr lvl="2"/>
            <a:endParaRPr lang="en-GB" sz="3200" dirty="0">
              <a:solidFill>
                <a:schemeClr val="bg1"/>
              </a:solidFill>
            </a:endParaRPr>
          </a:p>
          <a:p>
            <a:pPr lvl="2"/>
            <a:r>
              <a:rPr lang="en-GB" sz="6400" dirty="0">
                <a:solidFill>
                  <a:schemeClr val="bg1"/>
                </a:solidFill>
              </a:rPr>
              <a:t>Lack of motivation</a:t>
            </a:r>
          </a:p>
          <a:p>
            <a:pPr lvl="3"/>
            <a:r>
              <a:rPr lang="en-GB" sz="5400" dirty="0">
                <a:solidFill>
                  <a:schemeClr val="bg1"/>
                </a:solidFill>
              </a:rPr>
              <a:t>benefits of sharing haven’t been sufficiently communicated</a:t>
            </a:r>
          </a:p>
          <a:p>
            <a:pPr lvl="3"/>
            <a:r>
              <a:rPr lang="en-GB" sz="5600" dirty="0">
                <a:solidFill>
                  <a:schemeClr val="bg1"/>
                </a:solidFill>
              </a:rPr>
              <a:t>not knowing much about repositories/data sharing in general</a:t>
            </a:r>
          </a:p>
          <a:p>
            <a:pPr lvl="2"/>
            <a:r>
              <a:rPr lang="en-GB" sz="6400" dirty="0">
                <a:solidFill>
                  <a:schemeClr val="bg1"/>
                </a:solidFill>
              </a:rPr>
              <a:t>Data sharing not always mandated by journals/funders</a:t>
            </a:r>
          </a:p>
          <a:p>
            <a:pPr marL="914400" lvl="2" indent="0">
              <a:buNone/>
            </a:pPr>
            <a:endParaRPr lang="en-GB" sz="5600" dirty="0">
              <a:solidFill>
                <a:schemeClr val="bg1"/>
              </a:solidFill>
            </a:endParaRPr>
          </a:p>
          <a:p>
            <a:pPr lvl="1"/>
            <a:r>
              <a:rPr lang="en-GB" sz="7200" dirty="0">
                <a:solidFill>
                  <a:schemeClr val="bg1"/>
                </a:solidFill>
              </a:rPr>
              <a:t>Lack of sufficient documentation to accompany data</a:t>
            </a:r>
            <a:endParaRPr lang="en-GB" sz="2400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83540115-A074-4193-BDD8-5D8B47E1507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F308B-DFBB-4601-A5A6-AB84E4621C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128" y="1737529"/>
            <a:ext cx="2938789" cy="41476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3B3BE8-9F7F-4EF1-A2B6-C696A1C958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590" y="1"/>
            <a:ext cx="888593" cy="965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BC3BB1-8A1F-4121-A277-5142FFCB3E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4285" y="3255375"/>
            <a:ext cx="4484665" cy="6231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D55DB4A-4485-4D69-B06A-AA88E1358585}"/>
              </a:ext>
            </a:extLst>
          </p:cNvPr>
          <p:cNvSpPr/>
          <p:nvPr/>
        </p:nvSpPr>
        <p:spPr>
          <a:xfrm>
            <a:off x="4965700" y="3707057"/>
            <a:ext cx="1873250" cy="171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D4F328-182A-4AB2-B0C6-5EB85FD4E4D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1549" b="21402"/>
          <a:stretch/>
        </p:blipFill>
        <p:spPr>
          <a:xfrm>
            <a:off x="2354285" y="4004164"/>
            <a:ext cx="4383496" cy="62313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365276E-1B88-4289-BB93-4AC1D2B29C6E}"/>
              </a:ext>
            </a:extLst>
          </p:cNvPr>
          <p:cNvCxnSpPr/>
          <p:nvPr/>
        </p:nvCxnSpPr>
        <p:spPr>
          <a:xfrm>
            <a:off x="1790700" y="3581400"/>
            <a:ext cx="447675" cy="0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DEF7116-FC95-4822-B53D-9A374D20DE92}"/>
              </a:ext>
            </a:extLst>
          </p:cNvPr>
          <p:cNvCxnSpPr/>
          <p:nvPr/>
        </p:nvCxnSpPr>
        <p:spPr>
          <a:xfrm>
            <a:off x="1790700" y="4295775"/>
            <a:ext cx="447675" cy="0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9C073BD-C474-45F8-98F2-D1B4C74BFAF8}"/>
              </a:ext>
            </a:extLst>
          </p:cNvPr>
          <p:cNvSpPr txBox="1"/>
          <p:nvPr/>
        </p:nvSpPr>
        <p:spPr>
          <a:xfrm>
            <a:off x="8581237" y="5841573"/>
            <a:ext cx="168283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dirty="0">
                <a:solidFill>
                  <a:schemeClr val="tx1">
                    <a:lumMod val="50000"/>
                  </a:schemeClr>
                </a:solidFill>
                <a:effectLst/>
                <a:latin typeface="din-2014"/>
              </a:rPr>
              <a:t>CC-BY, by Auke </a:t>
            </a:r>
            <a:r>
              <a:rPr lang="en-GB" sz="900" b="0" i="0" dirty="0" err="1">
                <a:solidFill>
                  <a:schemeClr val="tx1">
                    <a:lumMod val="50000"/>
                  </a:schemeClr>
                </a:solidFill>
                <a:effectLst/>
                <a:latin typeface="din-2014"/>
              </a:rPr>
              <a:t>Herrema</a:t>
            </a:r>
            <a:endParaRPr lang="en-GB" sz="9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95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F885B-B67F-4084-8CFA-7F6E2281E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2" y="307321"/>
            <a:ext cx="9905998" cy="147857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DATA SHARING SUCCESSES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4BC4B-F8EA-4D52-AB38-1385E469B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1" y="1530396"/>
            <a:ext cx="9905999" cy="51275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chemeClr val="bg1"/>
                </a:solidFill>
              </a:rPr>
              <a:t>Steps we have taken to increase sharing and research integrity:</a:t>
            </a:r>
          </a:p>
          <a:p>
            <a:endParaRPr lang="en-GB" sz="700" dirty="0">
              <a:solidFill>
                <a:schemeClr val="bg1"/>
              </a:solidFill>
            </a:endParaRPr>
          </a:p>
          <a:p>
            <a:r>
              <a:rPr lang="en-GB" sz="1600" dirty="0">
                <a:solidFill>
                  <a:schemeClr val="bg1"/>
                </a:solidFill>
              </a:rPr>
              <a:t>A team overseeing any data integrity related activities</a:t>
            </a:r>
          </a:p>
          <a:p>
            <a:r>
              <a:rPr lang="en-GB" sz="1600" dirty="0">
                <a:solidFill>
                  <a:schemeClr val="bg1"/>
                </a:solidFill>
              </a:rPr>
              <a:t>Incentivising</a:t>
            </a:r>
          </a:p>
          <a:p>
            <a:pPr lvl="1"/>
            <a:r>
              <a:rPr lang="en-GB" sz="1400" dirty="0">
                <a:solidFill>
                  <a:schemeClr val="bg1"/>
                </a:solidFill>
              </a:rPr>
              <a:t>highlighting benefits</a:t>
            </a:r>
          </a:p>
          <a:p>
            <a:pPr lvl="1"/>
            <a:r>
              <a:rPr lang="en-GB" sz="1400" dirty="0">
                <a:solidFill>
                  <a:schemeClr val="bg1"/>
                </a:solidFill>
              </a:rPr>
              <a:t>making sharing easier – creation and promotion of data sharing guidance materials</a:t>
            </a:r>
          </a:p>
          <a:p>
            <a:r>
              <a:rPr lang="en-GB" sz="1600" dirty="0">
                <a:solidFill>
                  <a:schemeClr val="bg1"/>
                </a:solidFill>
              </a:rPr>
              <a:t>Checking each Figshare data deposit before approval – no more deposits titled as “Data deposit” or “Results”</a:t>
            </a:r>
          </a:p>
          <a:p>
            <a:r>
              <a:rPr lang="en-GB" sz="1600" dirty="0">
                <a:solidFill>
                  <a:schemeClr val="bg1"/>
                </a:solidFill>
              </a:rPr>
              <a:t>An option to ask for help depositing data in the manuscript notification form</a:t>
            </a:r>
          </a:p>
          <a:p>
            <a:r>
              <a:rPr lang="en-GB" sz="1600" dirty="0">
                <a:solidFill>
                  <a:schemeClr val="bg1"/>
                </a:solidFill>
              </a:rPr>
              <a:t>Personal outreach – asking to deposit data in a repository after manuscript submission</a:t>
            </a:r>
          </a:p>
          <a:p>
            <a:r>
              <a:rPr lang="en-GB" sz="1600" dirty="0">
                <a:solidFill>
                  <a:schemeClr val="bg1"/>
                </a:solidFill>
              </a:rPr>
              <a:t>Provision of training in data management and sharing to PhDs</a:t>
            </a:r>
          </a:p>
          <a:p>
            <a:r>
              <a:rPr lang="en-GB" sz="1600" dirty="0">
                <a:solidFill>
                  <a:schemeClr val="bg1"/>
                </a:solidFill>
              </a:rPr>
              <a:t>Creation of a data archive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CB3136-3401-45FC-8C71-D674180FCB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590" y="1"/>
            <a:ext cx="888593" cy="965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385EF66-AF8F-41E4-B02C-00ACDA1EC0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375" y="1501522"/>
            <a:ext cx="3206046" cy="21373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573189-A7D6-49A4-93B9-13C20E125C23}"/>
              </a:ext>
            </a:extLst>
          </p:cNvPr>
          <p:cNvSpPr txBox="1"/>
          <p:nvPr/>
        </p:nvSpPr>
        <p:spPr>
          <a:xfrm>
            <a:off x="8084094" y="3583006"/>
            <a:ext cx="23307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1">
                    <a:lumMod val="65000"/>
                  </a:schemeClr>
                </a:solidFill>
                <a:latin typeface="din-2014"/>
              </a:rPr>
              <a:t>Image by </a:t>
            </a:r>
            <a:r>
              <a:rPr lang="en-GB" sz="900" dirty="0" err="1">
                <a:solidFill>
                  <a:schemeClr val="tx1">
                    <a:lumMod val="65000"/>
                  </a:schemeClr>
                </a:solidFill>
                <a:latin typeface="din-2014"/>
              </a:rPr>
              <a:t>storyset</a:t>
            </a:r>
            <a:r>
              <a:rPr lang="en-GB" sz="900" dirty="0">
                <a:solidFill>
                  <a:schemeClr val="tx1">
                    <a:lumMod val="65000"/>
                  </a:schemeClr>
                </a:solidFill>
                <a:latin typeface="din-2014"/>
              </a:rPr>
              <a:t> on </a:t>
            </a:r>
            <a:r>
              <a:rPr lang="en-GB" sz="900" dirty="0" err="1">
                <a:solidFill>
                  <a:schemeClr val="tx1">
                    <a:lumMod val="65000"/>
                  </a:schemeClr>
                </a:solidFill>
                <a:latin typeface="din-2014"/>
              </a:rPr>
              <a:t>Freepik</a:t>
            </a:r>
            <a:r>
              <a:rPr lang="en-GB" sz="900" dirty="0">
                <a:solidFill>
                  <a:schemeClr val="tx1">
                    <a:lumMod val="65000"/>
                  </a:schemeClr>
                </a:solidFill>
                <a:latin typeface="din-201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6588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127A8-8D95-4DC6-BE8A-8573BB1E6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86222"/>
            <a:ext cx="9905998" cy="147857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Data archive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4C5FE-4069-49D8-B36D-A5BD4F19F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1188" y="1516634"/>
            <a:ext cx="7661416" cy="5197983"/>
          </a:xfrm>
        </p:spPr>
        <p:txBody>
          <a:bodyPr>
            <a:normAutofit fontScale="55000" lnSpcReduction="20000"/>
          </a:bodyPr>
          <a:lstStyle/>
          <a:p>
            <a:r>
              <a:rPr lang="en-GB" sz="3300" dirty="0">
                <a:solidFill>
                  <a:schemeClr val="bg1"/>
                </a:solidFill>
              </a:rPr>
              <a:t>Rationale</a:t>
            </a:r>
          </a:p>
          <a:p>
            <a:pPr marL="742950" lvl="1" indent="-285750"/>
            <a:r>
              <a:rPr lang="en-GB" sz="2500" dirty="0">
                <a:solidFill>
                  <a:schemeClr val="bg1"/>
                </a:solidFill>
              </a:rPr>
              <a:t>Keeps data safe</a:t>
            </a:r>
          </a:p>
          <a:p>
            <a:pPr marL="742950" lvl="1" indent="-285750"/>
            <a:r>
              <a:rPr lang="en-GB" sz="2500" dirty="0">
                <a:solidFill>
                  <a:schemeClr val="bg1"/>
                </a:solidFill>
              </a:rPr>
              <a:t>Retains original data for audit in case questions about the integrity of a research article are raised</a:t>
            </a:r>
          </a:p>
          <a:p>
            <a:pPr marL="742950" lvl="1" indent="-285750"/>
            <a:r>
              <a:rPr lang="en-GB" sz="2500" dirty="0">
                <a:solidFill>
                  <a:schemeClr val="bg1"/>
                </a:solidFill>
              </a:rPr>
              <a:t>Increases full compliance with Crick’s funders’ data management requirements</a:t>
            </a:r>
          </a:p>
          <a:p>
            <a:pPr marL="742950" lvl="1" indent="-285750"/>
            <a:r>
              <a:rPr lang="en-GB" sz="2500" dirty="0">
                <a:solidFill>
                  <a:schemeClr val="bg1"/>
                </a:solidFill>
              </a:rPr>
              <a:t>Likely to increase data deposits to public repositories (e.g. Crick’s Figshare repository)</a:t>
            </a:r>
          </a:p>
          <a:p>
            <a:r>
              <a:rPr lang="en-GB" sz="3300" dirty="0">
                <a:solidFill>
                  <a:schemeClr val="bg1"/>
                </a:solidFill>
              </a:rPr>
              <a:t>Process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500" dirty="0">
                <a:solidFill>
                  <a:schemeClr val="bg1"/>
                </a:solidFill>
              </a:rPr>
              <a:t>Researcher informs the data integrity team of their manuscript submission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500" dirty="0">
                <a:solidFill>
                  <a:schemeClr val="bg1"/>
                </a:solidFill>
              </a:rPr>
              <a:t>An archiving folder will be created for the researcher in their lab storage space into which they will add their data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500" dirty="0">
                <a:solidFill>
                  <a:schemeClr val="bg1"/>
                </a:solidFill>
              </a:rPr>
              <a:t>The research integrity team conducts checks on data/metadata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500" dirty="0">
                <a:solidFill>
                  <a:schemeClr val="bg1"/>
                </a:solidFill>
              </a:rPr>
              <a:t>Once submission approved, data is archived in tape storage off-site and cannot be altered</a:t>
            </a:r>
          </a:p>
          <a:p>
            <a:r>
              <a:rPr lang="en-GB" sz="3300" dirty="0">
                <a:solidFill>
                  <a:schemeClr val="bg1"/>
                </a:solidFill>
              </a:rPr>
              <a:t>Issues we had to iron out during the planning phase</a:t>
            </a:r>
          </a:p>
          <a:p>
            <a:pPr lvl="1"/>
            <a:r>
              <a:rPr lang="en-GB" sz="2500" dirty="0">
                <a:solidFill>
                  <a:schemeClr val="bg1"/>
                </a:solidFill>
              </a:rPr>
              <a:t>Which metadata fields to include?</a:t>
            </a:r>
          </a:p>
          <a:p>
            <a:pPr lvl="1"/>
            <a:r>
              <a:rPr lang="en-GB" sz="2500" dirty="0">
                <a:solidFill>
                  <a:schemeClr val="bg1"/>
                </a:solidFill>
              </a:rPr>
              <a:t>What should be the minimum requirements for metadata?</a:t>
            </a:r>
          </a:p>
          <a:p>
            <a:pPr lvl="1"/>
            <a:r>
              <a:rPr lang="en-GB" sz="2500" dirty="0">
                <a:solidFill>
                  <a:schemeClr val="bg1"/>
                </a:solidFill>
              </a:rPr>
              <a:t>Linking to external repositories – which ones to trust?</a:t>
            </a:r>
          </a:p>
          <a:p>
            <a:pPr lvl="1"/>
            <a:r>
              <a:rPr lang="en-GB" sz="2500" dirty="0">
                <a:solidFill>
                  <a:schemeClr val="bg1"/>
                </a:solidFill>
              </a:rPr>
              <a:t>Training needs</a:t>
            </a:r>
          </a:p>
          <a:p>
            <a:pPr lvl="1"/>
            <a:r>
              <a:rPr lang="en-GB" sz="2500" dirty="0">
                <a:solidFill>
                  <a:schemeClr val="bg1"/>
                </a:solidFill>
              </a:rPr>
              <a:t>Communicating the new policy to researchers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582E58-1CFA-4915-B1EF-BCA40385E0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590" y="1"/>
            <a:ext cx="888593" cy="965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8A4315-0549-46AE-9BEC-B14B0345D7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0" t="12166" r="5124" b="13925"/>
          <a:stretch/>
        </p:blipFill>
        <p:spPr>
          <a:xfrm>
            <a:off x="8789023" y="1972385"/>
            <a:ext cx="3388666" cy="28536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1952CC-8948-4D09-9C5A-BCC4DD4C43C5}"/>
              </a:ext>
            </a:extLst>
          </p:cNvPr>
          <p:cNvSpPr txBox="1"/>
          <p:nvPr/>
        </p:nvSpPr>
        <p:spPr>
          <a:xfrm>
            <a:off x="9558476" y="2849317"/>
            <a:ext cx="5456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4E5E0C-B955-4A1D-BA9D-84A2C8497068}"/>
              </a:ext>
            </a:extLst>
          </p:cNvPr>
          <p:cNvSpPr txBox="1"/>
          <p:nvPr/>
        </p:nvSpPr>
        <p:spPr>
          <a:xfrm>
            <a:off x="10147020" y="2862652"/>
            <a:ext cx="5456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525EDB-9F13-496D-A4F8-D5AFDBDEB999}"/>
              </a:ext>
            </a:extLst>
          </p:cNvPr>
          <p:cNvSpPr txBox="1"/>
          <p:nvPr/>
        </p:nvSpPr>
        <p:spPr>
          <a:xfrm>
            <a:off x="9558476" y="3469531"/>
            <a:ext cx="5456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 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7B9AB4-8AA2-4FDA-BB24-FAAAD938212C}"/>
              </a:ext>
            </a:extLst>
          </p:cNvPr>
          <p:cNvSpPr txBox="1"/>
          <p:nvPr/>
        </p:nvSpPr>
        <p:spPr>
          <a:xfrm>
            <a:off x="10771470" y="3469531"/>
            <a:ext cx="4371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898993-50B2-4CBD-9AB8-111AAA17D7A9}"/>
              </a:ext>
            </a:extLst>
          </p:cNvPr>
          <p:cNvSpPr txBox="1"/>
          <p:nvPr/>
        </p:nvSpPr>
        <p:spPr>
          <a:xfrm>
            <a:off x="10147020" y="3469531"/>
            <a:ext cx="4916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3BC9BD-6C69-4451-9C06-8637B4B63CB8}"/>
              </a:ext>
            </a:extLst>
          </p:cNvPr>
          <p:cNvSpPr txBox="1"/>
          <p:nvPr/>
        </p:nvSpPr>
        <p:spPr>
          <a:xfrm>
            <a:off x="8720417" y="4826000"/>
            <a:ext cx="23307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1">
                    <a:lumMod val="65000"/>
                  </a:schemeClr>
                </a:solidFill>
                <a:latin typeface="din-2014"/>
              </a:rPr>
              <a:t>Image by </a:t>
            </a:r>
            <a:r>
              <a:rPr lang="en-GB" sz="900" dirty="0" err="1">
                <a:solidFill>
                  <a:schemeClr val="tx1">
                    <a:lumMod val="65000"/>
                  </a:schemeClr>
                </a:solidFill>
                <a:latin typeface="din-2014"/>
              </a:rPr>
              <a:t>storyset</a:t>
            </a:r>
            <a:r>
              <a:rPr lang="en-GB" sz="900" dirty="0">
                <a:solidFill>
                  <a:schemeClr val="tx1">
                    <a:lumMod val="65000"/>
                  </a:schemeClr>
                </a:solidFill>
                <a:latin typeface="din-2014"/>
              </a:rPr>
              <a:t> on </a:t>
            </a:r>
            <a:r>
              <a:rPr lang="en-GB" sz="900" dirty="0" err="1">
                <a:solidFill>
                  <a:schemeClr val="tx1">
                    <a:lumMod val="65000"/>
                  </a:schemeClr>
                </a:solidFill>
                <a:latin typeface="din-2014"/>
              </a:rPr>
              <a:t>Freepik</a:t>
            </a:r>
            <a:r>
              <a:rPr lang="en-GB" sz="900" dirty="0">
                <a:solidFill>
                  <a:schemeClr val="tx1">
                    <a:lumMod val="65000"/>
                  </a:schemeClr>
                </a:solidFill>
                <a:latin typeface="din-201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594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127A8-8D95-4DC6-BE8A-8573BB1E6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336" y="2600933"/>
            <a:ext cx="5307746" cy="1142999"/>
          </a:xfrm>
        </p:spPr>
        <p:txBody>
          <a:bodyPr>
            <a:norm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Thank you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582E58-1CFA-4915-B1EF-BCA40385E0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590" y="1"/>
            <a:ext cx="888593" cy="9650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80D5B27-4285-4523-9D99-A96CAEA79BFB}"/>
              </a:ext>
            </a:extLst>
          </p:cNvPr>
          <p:cNvSpPr txBox="1"/>
          <p:nvPr/>
        </p:nvSpPr>
        <p:spPr>
          <a:xfrm>
            <a:off x="7308943" y="1382286"/>
            <a:ext cx="3737721" cy="409342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sym typeface="Wingdings" panose="05000000000000000000" pitchFamily="2" charset="2"/>
              </a:rPr>
              <a:t>References (in order of mention):</a:t>
            </a:r>
          </a:p>
          <a:p>
            <a:pPr algn="just"/>
            <a:endParaRPr lang="en-GB" sz="12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GB" sz="12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Baker, M. (2016). 1,500 scientists lift the lid on reproducibility. </a:t>
            </a:r>
            <a:r>
              <a:rPr lang="en-GB" sz="1200" i="1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Nature.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1200" i="1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533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, 452–454.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200" dirty="0" err="1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Wingen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, T., </a:t>
            </a:r>
            <a:r>
              <a:rPr lang="en-GB" sz="1200" dirty="0" err="1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Berkessel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, J.B., &amp; </a:t>
            </a:r>
            <a:r>
              <a:rPr lang="en-GB" sz="1200" dirty="0" err="1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Englich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, B. (2019). No Replication, No Trust? How Low Replicability Influences Trust in Psychology. Social Psychological and Personality Science, </a:t>
            </a:r>
            <a:r>
              <a:rPr lang="en-GB" sz="1200" i="1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11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(4), ‌454-463.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200" b="0" i="0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Rosman, T., </a:t>
            </a:r>
            <a:r>
              <a:rPr lang="en-GB" sz="1200" b="0" i="0" dirty="0" err="1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Bosnjak</a:t>
            </a:r>
            <a:r>
              <a:rPr lang="en-GB" sz="1200" b="0" i="0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, M., Silber, H., </a:t>
            </a:r>
            <a:r>
              <a:rPr lang="en-GB" sz="1200" b="0" i="0" dirty="0" err="1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Koßmann</a:t>
            </a:r>
            <a:r>
              <a:rPr lang="en-GB" sz="1200" b="0" i="0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, J., 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&amp;</a:t>
            </a:r>
            <a:r>
              <a:rPr lang="en-GB" sz="1200" b="0" i="0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200" b="0" i="0" dirty="0" err="1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Heycke</a:t>
            </a:r>
            <a:r>
              <a:rPr lang="en-GB" sz="1200" b="0" i="0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, T. (2022). Open science and public trust in science: Results from two studies. </a:t>
            </a:r>
            <a:r>
              <a:rPr lang="en-GB" sz="1200" b="0" i="1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Public Understanding of Science</a:t>
            </a:r>
            <a:r>
              <a:rPr lang="en-GB" sz="1200" b="0" i="0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1200" b="0" i="1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31</a:t>
            </a: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(8), 1046-1062.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200" b="0" i="0" dirty="0" err="1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Gabelica</a:t>
            </a:r>
            <a:r>
              <a:rPr lang="en-GB" sz="1200" b="0" i="0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, M., </a:t>
            </a:r>
            <a:r>
              <a:rPr lang="en-GB" sz="1200" b="0" i="0" dirty="0" err="1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Bojčić</a:t>
            </a:r>
            <a:r>
              <a:rPr lang="en-GB" sz="1200" b="0" i="0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, R., &amp; </a:t>
            </a:r>
            <a:r>
              <a:rPr lang="en-GB" sz="1200" b="0" i="0" dirty="0" err="1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Puljak</a:t>
            </a:r>
            <a:r>
              <a:rPr lang="en-GB" sz="1200" b="0" i="0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, L. (2022). Many researchers were not compliant with their published data sharing statement: a mixed-methods study. </a:t>
            </a:r>
            <a:r>
              <a:rPr lang="en-GB" sz="1200" b="0" i="1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Journal of Clinical Epidemiology</a:t>
            </a:r>
            <a:r>
              <a:rPr lang="en-GB" sz="1200" b="0" i="0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1200" b="0" i="1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150</a:t>
            </a:r>
            <a:r>
              <a:rPr lang="en-GB" sz="1200" b="0" i="0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, 33–41.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200" b="0" i="0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‌https://deepblue.lib.umich.edu/bitstream/handle/2027.42/62559/438738a.pdf?sequence=1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GB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Santos, C., Blake, J., &amp; States, D. J. (2005). Supplementary data need to be kept in public repositories. </a:t>
            </a:r>
            <a:r>
              <a:rPr lang="en-GB" sz="12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Nature, 438, 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738.</a:t>
            </a:r>
            <a:endParaRPr lang="en-GB" sz="1200" b="0" i="1" dirty="0">
              <a:solidFill>
                <a:schemeClr val="tx2">
                  <a:lumMod val="75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3147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55490</TotalTime>
  <Words>758</Words>
  <Application>Microsoft Office PowerPoint</Application>
  <PresentationFormat>Widescreen</PresentationFormat>
  <Paragraphs>110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din-2014</vt:lpstr>
      <vt:lpstr>Tw Cen MT</vt:lpstr>
      <vt:lpstr>Circuit</vt:lpstr>
      <vt:lpstr>Researchers and research data:    challenges in improving and incentivising sharing and archiving</vt:lpstr>
      <vt:lpstr>Why does SHARING DATA matter?</vt:lpstr>
      <vt:lpstr>What do we want to avoid?</vt:lpstr>
      <vt:lpstr>What are we aiming for?</vt:lpstr>
      <vt:lpstr>What are we aiming for?</vt:lpstr>
      <vt:lpstr>DATA SHARING Challenges</vt:lpstr>
      <vt:lpstr>DATA SHARING SUCCESSES</vt:lpstr>
      <vt:lpstr>Data archive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integrity of research data - challenges and opportunities</dc:title>
  <dc:creator>Minna Ventsel</dc:creator>
  <cp:lastModifiedBy>Minna Ventsel</cp:lastModifiedBy>
  <cp:revision>83</cp:revision>
  <dcterms:created xsi:type="dcterms:W3CDTF">2023-09-20T10:24:30Z</dcterms:created>
  <dcterms:modified xsi:type="dcterms:W3CDTF">2024-02-14T14:39:58Z</dcterms:modified>
</cp:coreProperties>
</file>